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57" r:id="rId3"/>
    <p:sldId id="258" r:id="rId4"/>
    <p:sldId id="320" r:id="rId5"/>
    <p:sldId id="259" r:id="rId6"/>
    <p:sldId id="260" r:id="rId7"/>
    <p:sldId id="261" r:id="rId8"/>
    <p:sldId id="262" r:id="rId9"/>
    <p:sldId id="319" r:id="rId10"/>
    <p:sldId id="263" r:id="rId11"/>
    <p:sldId id="264" r:id="rId12"/>
    <p:sldId id="265" r:id="rId13"/>
    <p:sldId id="322" r:id="rId14"/>
    <p:sldId id="323" r:id="rId15"/>
    <p:sldId id="324" r:id="rId16"/>
    <p:sldId id="266" r:id="rId17"/>
    <p:sldId id="267" r:id="rId18"/>
    <p:sldId id="268" r:id="rId19"/>
    <p:sldId id="269" r:id="rId20"/>
    <p:sldId id="321" r:id="rId21"/>
    <p:sldId id="271" r:id="rId22"/>
    <p:sldId id="272" r:id="rId23"/>
  </p:sldIdLst>
  <p:sldSz cx="9144000" cy="5143500" type="screen16x9"/>
  <p:notesSz cx="6858000" cy="9144000"/>
  <p:embeddedFontLst>
    <p:embeddedFont>
      <p:font typeface="Metrophobic" panose="020B0604020202020204" charset="0"/>
      <p:regular r:id="rId25"/>
    </p:embeddedFont>
    <p:embeddedFont>
      <p:font typeface="Barlow Semi Condensed" panose="020B060402020202020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Bebas Neu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AD35C5-B4EB-47F5-B62F-CB2B6F885589}">
  <a:tblStyle styleId="{F6AD35C5-B4EB-47F5-B62F-CB2B6F8855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2585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92a6eebb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92a6eebb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56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8dff3550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b8dff3550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69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b8dff3550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b8dff3550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837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857078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8570788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712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857078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8570788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757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857078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8570788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023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98570788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98570788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420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b8dff3550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b8dff3550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955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b88743ee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b88743ee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5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b88743ee2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b88743ee2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123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b8dff3550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b8dff3550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82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98570788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98570788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4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b8dff3550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b8dff3550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755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b8dff3550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b8dff3550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958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98570788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98570788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81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92a6eebb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92a6eebb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673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92a6eebb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92a6eebb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142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b8dff355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b8dff355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01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b8dff355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b8dff3550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633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b8dff3550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b8dff3550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54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8dff3550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8dff3550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449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8dff3550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8dff3550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26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653285"/>
            <a:ext cx="58044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394286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08338" y="2571050"/>
            <a:ext cx="43653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28702" y="1292105"/>
            <a:ext cx="185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08338" y="3273950"/>
            <a:ext cx="43653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20000" y="1226238"/>
            <a:ext cx="50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715100" y="2199997"/>
            <a:ext cx="4253400" cy="18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□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720000" y="2176000"/>
            <a:ext cx="46611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720000" y="3193463"/>
            <a:ext cx="4661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>
            <a:spLocks noGrp="1"/>
          </p:cNvSpPr>
          <p:nvPr>
            <p:ph type="title" hasCustomPrompt="1"/>
          </p:nvPr>
        </p:nvSpPr>
        <p:spPr>
          <a:xfrm>
            <a:off x="720007" y="121539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1"/>
          </p:nvPr>
        </p:nvSpPr>
        <p:spPr>
          <a:xfrm>
            <a:off x="720000" y="230571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7" y="121539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3"/>
          </p:nvPr>
        </p:nvSpPr>
        <p:spPr>
          <a:xfrm>
            <a:off x="3403800" y="230571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4" hasCustomPrompt="1"/>
          </p:nvPr>
        </p:nvSpPr>
        <p:spPr>
          <a:xfrm>
            <a:off x="6087607" y="121539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5"/>
          </p:nvPr>
        </p:nvSpPr>
        <p:spPr>
          <a:xfrm>
            <a:off x="6087600" y="230571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289897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7"/>
          </p:nvPr>
        </p:nvSpPr>
        <p:spPr>
          <a:xfrm>
            <a:off x="720000" y="398241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289897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9"/>
          </p:nvPr>
        </p:nvSpPr>
        <p:spPr>
          <a:xfrm>
            <a:off x="3403800" y="398241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3"/>
          </p:nvPr>
        </p:nvSpPr>
        <p:spPr>
          <a:xfrm>
            <a:off x="720000" y="5357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4"/>
          </p:nvPr>
        </p:nvSpPr>
        <p:spPr>
          <a:xfrm>
            <a:off x="715100" y="18914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5"/>
          </p:nvPr>
        </p:nvSpPr>
        <p:spPr>
          <a:xfrm>
            <a:off x="3403800" y="18914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6"/>
          </p:nvPr>
        </p:nvSpPr>
        <p:spPr>
          <a:xfrm>
            <a:off x="6092500" y="18914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7"/>
          </p:nvPr>
        </p:nvSpPr>
        <p:spPr>
          <a:xfrm>
            <a:off x="715100" y="35718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8"/>
          </p:nvPr>
        </p:nvSpPr>
        <p:spPr>
          <a:xfrm>
            <a:off x="3403800" y="35718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61" name="Google Shape;61;p13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30"/>
          <p:cNvCxnSpPr/>
          <p:nvPr/>
        </p:nvCxnSpPr>
        <p:spPr>
          <a:xfrm>
            <a:off x="715100" y="376600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" name="Google Shape;173;p30"/>
          <p:cNvCxnSpPr/>
          <p:nvPr/>
        </p:nvCxnSpPr>
        <p:spPr>
          <a:xfrm>
            <a:off x="715100" y="4771775"/>
            <a:ext cx="771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31"/>
          <p:cNvCxnSpPr/>
          <p:nvPr/>
        </p:nvCxnSpPr>
        <p:spPr>
          <a:xfrm rot="10800000">
            <a:off x="557000" y="537700"/>
            <a:ext cx="0" cy="40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31"/>
          <p:cNvCxnSpPr/>
          <p:nvPr/>
        </p:nvCxnSpPr>
        <p:spPr>
          <a:xfrm rot="10800000">
            <a:off x="8588425" y="537700"/>
            <a:ext cx="0" cy="407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rlow Semi Condensed"/>
              <a:buNone/>
              <a:defRPr sz="3400" b="1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●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trophobic"/>
              <a:buChar char="○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etrophobic"/>
              <a:buChar char="■"/>
              <a:defRPr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76" r:id="rId7"/>
    <p:sldLayoutId id="2147483677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/>
          <p:nvPr/>
        </p:nvSpPr>
        <p:spPr>
          <a:xfrm>
            <a:off x="6793950" y="-102900"/>
            <a:ext cx="1635000" cy="443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5"/>
          <p:cNvSpPr/>
          <p:nvPr/>
        </p:nvSpPr>
        <p:spPr>
          <a:xfrm>
            <a:off x="8046675" y="4059200"/>
            <a:ext cx="1171800" cy="54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ctrTitle"/>
          </p:nvPr>
        </p:nvSpPr>
        <p:spPr>
          <a:xfrm>
            <a:off x="553800" y="1515825"/>
            <a:ext cx="6597000" cy="177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Making Sense of Mismatch between Predicted and Actual OMICRON Infections in BC </a:t>
            </a:r>
            <a:endParaRPr sz="4800"/>
          </a:p>
        </p:txBody>
      </p:sp>
      <p:sp>
        <p:nvSpPr>
          <p:cNvPr id="190" name="Google Shape;190;p35"/>
          <p:cNvSpPr txBox="1">
            <a:spLocks noGrp="1"/>
          </p:cNvSpPr>
          <p:nvPr>
            <p:ph type="subTitle" idx="1"/>
          </p:nvPr>
        </p:nvSpPr>
        <p:spPr>
          <a:xfrm>
            <a:off x="715100" y="4129111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Piyush Agarwal</a:t>
            </a:r>
            <a:endParaRPr/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274" y="3597392"/>
            <a:ext cx="676925" cy="67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983586">
            <a:off x="6381368" y="1280068"/>
            <a:ext cx="1454489" cy="1806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35"/>
          <p:cNvCxnSpPr/>
          <p:nvPr/>
        </p:nvCxnSpPr>
        <p:spPr>
          <a:xfrm>
            <a:off x="800550" y="3997000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35"/>
          <p:cNvCxnSpPr/>
          <p:nvPr/>
        </p:nvCxnSpPr>
        <p:spPr>
          <a:xfrm>
            <a:off x="800550" y="1012425"/>
            <a:ext cx="5323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5" name="Google Shape;1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6674" y="497649"/>
            <a:ext cx="676925" cy="67407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/>
          <p:nvPr/>
        </p:nvSpPr>
        <p:spPr>
          <a:xfrm>
            <a:off x="800550" y="44650"/>
            <a:ext cx="628200" cy="6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35"/>
          <p:cNvGrpSpPr/>
          <p:nvPr/>
        </p:nvGrpSpPr>
        <p:grpSpPr>
          <a:xfrm>
            <a:off x="929196" y="182497"/>
            <a:ext cx="370908" cy="352504"/>
            <a:chOff x="3214100" y="2111425"/>
            <a:chExt cx="347650" cy="330400"/>
          </a:xfrm>
        </p:grpSpPr>
        <p:sp>
          <p:nvSpPr>
            <p:cNvPr id="198" name="Google Shape;198;p35"/>
            <p:cNvSpPr/>
            <p:nvPr/>
          </p:nvSpPr>
          <p:spPr>
            <a:xfrm>
              <a:off x="3214100" y="2111425"/>
              <a:ext cx="347650" cy="330400"/>
            </a:xfrm>
            <a:custGeom>
              <a:avLst/>
              <a:gdLst/>
              <a:ahLst/>
              <a:cxnLst/>
              <a:rect l="l" t="t" r="r" b="b"/>
              <a:pathLst>
                <a:path w="13906" h="13216" extrusionOk="0">
                  <a:moveTo>
                    <a:pt x="7248" y="743"/>
                  </a:moveTo>
                  <a:cubicBezTo>
                    <a:pt x="7634" y="743"/>
                    <a:pt x="8026" y="782"/>
                    <a:pt x="8418" y="862"/>
                  </a:cubicBezTo>
                  <a:cubicBezTo>
                    <a:pt x="11162" y="1392"/>
                    <a:pt x="13126" y="3793"/>
                    <a:pt x="13126" y="6599"/>
                  </a:cubicBezTo>
                  <a:cubicBezTo>
                    <a:pt x="13126" y="8127"/>
                    <a:pt x="12503" y="9623"/>
                    <a:pt x="11411" y="10715"/>
                  </a:cubicBezTo>
                  <a:cubicBezTo>
                    <a:pt x="10287" y="11839"/>
                    <a:pt x="8794" y="12422"/>
                    <a:pt x="7284" y="12422"/>
                  </a:cubicBezTo>
                  <a:cubicBezTo>
                    <a:pt x="6157" y="12422"/>
                    <a:pt x="5021" y="12098"/>
                    <a:pt x="4022" y="11432"/>
                  </a:cubicBezTo>
                  <a:cubicBezTo>
                    <a:pt x="1715" y="9904"/>
                    <a:pt x="811" y="6911"/>
                    <a:pt x="1871" y="4354"/>
                  </a:cubicBezTo>
                  <a:cubicBezTo>
                    <a:pt x="2806" y="2137"/>
                    <a:pt x="4932" y="743"/>
                    <a:pt x="7248" y="743"/>
                  </a:cubicBezTo>
                  <a:close/>
                  <a:moveTo>
                    <a:pt x="7288" y="1"/>
                  </a:moveTo>
                  <a:cubicBezTo>
                    <a:pt x="6015" y="1"/>
                    <a:pt x="4736" y="365"/>
                    <a:pt x="3617" y="1112"/>
                  </a:cubicBezTo>
                  <a:cubicBezTo>
                    <a:pt x="998" y="2889"/>
                    <a:pt x="0" y="6225"/>
                    <a:pt x="1216" y="9156"/>
                  </a:cubicBezTo>
                  <a:cubicBezTo>
                    <a:pt x="2260" y="11645"/>
                    <a:pt x="4683" y="13215"/>
                    <a:pt x="7300" y="13215"/>
                  </a:cubicBezTo>
                  <a:cubicBezTo>
                    <a:pt x="7732" y="13215"/>
                    <a:pt x="8169" y="13172"/>
                    <a:pt x="8605" y="13084"/>
                  </a:cubicBezTo>
                  <a:cubicBezTo>
                    <a:pt x="11692" y="12461"/>
                    <a:pt x="13906" y="9748"/>
                    <a:pt x="13906" y="6599"/>
                  </a:cubicBezTo>
                  <a:cubicBezTo>
                    <a:pt x="13906" y="4853"/>
                    <a:pt x="13220" y="3169"/>
                    <a:pt x="11973" y="1922"/>
                  </a:cubicBezTo>
                  <a:cubicBezTo>
                    <a:pt x="10687" y="655"/>
                    <a:pt x="8993" y="1"/>
                    <a:pt x="7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3225000" y="2147775"/>
              <a:ext cx="300125" cy="256975"/>
            </a:xfrm>
            <a:custGeom>
              <a:avLst/>
              <a:gdLst/>
              <a:ahLst/>
              <a:cxnLst/>
              <a:rect l="l" t="t" r="r" b="b"/>
              <a:pathLst>
                <a:path w="12005" h="10279" extrusionOk="0">
                  <a:moveTo>
                    <a:pt x="6829" y="772"/>
                  </a:moveTo>
                  <a:cubicBezTo>
                    <a:pt x="9072" y="772"/>
                    <a:pt x="11225" y="2509"/>
                    <a:pt x="11225" y="5145"/>
                  </a:cubicBezTo>
                  <a:cubicBezTo>
                    <a:pt x="11225" y="7546"/>
                    <a:pt x="9261" y="9510"/>
                    <a:pt x="6860" y="9510"/>
                  </a:cubicBezTo>
                  <a:cubicBezTo>
                    <a:pt x="2963" y="9479"/>
                    <a:pt x="1030" y="4802"/>
                    <a:pt x="3773" y="2058"/>
                  </a:cubicBezTo>
                  <a:cubicBezTo>
                    <a:pt x="4661" y="1170"/>
                    <a:pt x="5755" y="772"/>
                    <a:pt x="6829" y="772"/>
                  </a:cubicBezTo>
                  <a:close/>
                  <a:moveTo>
                    <a:pt x="6860" y="1"/>
                  </a:moveTo>
                  <a:cubicBezTo>
                    <a:pt x="2277" y="1"/>
                    <a:pt x="1" y="5550"/>
                    <a:pt x="3243" y="8762"/>
                  </a:cubicBezTo>
                  <a:cubicBezTo>
                    <a:pt x="4281" y="9810"/>
                    <a:pt x="5560" y="10278"/>
                    <a:pt x="6817" y="10278"/>
                  </a:cubicBezTo>
                  <a:cubicBezTo>
                    <a:pt x="9449" y="10278"/>
                    <a:pt x="11983" y="8226"/>
                    <a:pt x="12004" y="5145"/>
                  </a:cubicBezTo>
                  <a:cubicBezTo>
                    <a:pt x="11973" y="2308"/>
                    <a:pt x="9697" y="1"/>
                    <a:pt x="6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3379325" y="2203125"/>
              <a:ext cx="92800" cy="107575"/>
            </a:xfrm>
            <a:custGeom>
              <a:avLst/>
              <a:gdLst/>
              <a:ahLst/>
              <a:cxnLst/>
              <a:rect l="l" t="t" r="r" b="b"/>
              <a:pathLst>
                <a:path w="3712" h="4303" extrusionOk="0">
                  <a:moveTo>
                    <a:pt x="1860" y="1512"/>
                  </a:moveTo>
                  <a:cubicBezTo>
                    <a:pt x="2082" y="1512"/>
                    <a:pt x="2308" y="1622"/>
                    <a:pt x="2246" y="1840"/>
                  </a:cubicBezTo>
                  <a:lnTo>
                    <a:pt x="2246" y="2432"/>
                  </a:lnTo>
                  <a:cubicBezTo>
                    <a:pt x="2308" y="2666"/>
                    <a:pt x="2082" y="2783"/>
                    <a:pt x="1860" y="2783"/>
                  </a:cubicBezTo>
                  <a:cubicBezTo>
                    <a:pt x="1638" y="2783"/>
                    <a:pt x="1420" y="2666"/>
                    <a:pt x="1498" y="2432"/>
                  </a:cubicBezTo>
                  <a:lnTo>
                    <a:pt x="1498" y="1840"/>
                  </a:lnTo>
                  <a:cubicBezTo>
                    <a:pt x="1420" y="1622"/>
                    <a:pt x="1638" y="1512"/>
                    <a:pt x="1860" y="1512"/>
                  </a:cubicBezTo>
                  <a:close/>
                  <a:moveTo>
                    <a:pt x="1404" y="0"/>
                  </a:moveTo>
                  <a:lnTo>
                    <a:pt x="1404" y="780"/>
                  </a:lnTo>
                  <a:cubicBezTo>
                    <a:pt x="1310" y="842"/>
                    <a:pt x="1248" y="873"/>
                    <a:pt x="1155" y="936"/>
                  </a:cubicBezTo>
                  <a:lnTo>
                    <a:pt x="656" y="437"/>
                  </a:lnTo>
                  <a:lnTo>
                    <a:pt x="126" y="998"/>
                  </a:lnTo>
                  <a:lnTo>
                    <a:pt x="718" y="1590"/>
                  </a:lnTo>
                  <a:cubicBezTo>
                    <a:pt x="718" y="1653"/>
                    <a:pt x="718" y="1715"/>
                    <a:pt x="687" y="1746"/>
                  </a:cubicBezTo>
                  <a:lnTo>
                    <a:pt x="1" y="1746"/>
                  </a:lnTo>
                  <a:lnTo>
                    <a:pt x="1" y="2526"/>
                  </a:lnTo>
                  <a:lnTo>
                    <a:pt x="687" y="2526"/>
                  </a:lnTo>
                  <a:cubicBezTo>
                    <a:pt x="687" y="2588"/>
                    <a:pt x="718" y="2650"/>
                    <a:pt x="718" y="2713"/>
                  </a:cubicBezTo>
                  <a:lnTo>
                    <a:pt x="126" y="3305"/>
                  </a:lnTo>
                  <a:lnTo>
                    <a:pt x="687" y="3866"/>
                  </a:lnTo>
                  <a:lnTo>
                    <a:pt x="1155" y="3368"/>
                  </a:lnTo>
                  <a:cubicBezTo>
                    <a:pt x="1248" y="3430"/>
                    <a:pt x="1342" y="3492"/>
                    <a:pt x="1435" y="3523"/>
                  </a:cubicBezTo>
                  <a:lnTo>
                    <a:pt x="1435" y="4303"/>
                  </a:lnTo>
                  <a:lnTo>
                    <a:pt x="2215" y="4303"/>
                  </a:lnTo>
                  <a:lnTo>
                    <a:pt x="2215" y="3555"/>
                  </a:lnTo>
                  <a:cubicBezTo>
                    <a:pt x="2308" y="3523"/>
                    <a:pt x="2402" y="3461"/>
                    <a:pt x="2495" y="3399"/>
                  </a:cubicBezTo>
                  <a:lnTo>
                    <a:pt x="2994" y="3898"/>
                  </a:lnTo>
                  <a:lnTo>
                    <a:pt x="3524" y="3336"/>
                  </a:lnTo>
                  <a:lnTo>
                    <a:pt x="2963" y="2775"/>
                  </a:lnTo>
                  <a:cubicBezTo>
                    <a:pt x="2963" y="2682"/>
                    <a:pt x="2994" y="2619"/>
                    <a:pt x="2994" y="2526"/>
                  </a:cubicBezTo>
                  <a:lnTo>
                    <a:pt x="3711" y="2526"/>
                  </a:lnTo>
                  <a:lnTo>
                    <a:pt x="3711" y="1746"/>
                  </a:lnTo>
                  <a:lnTo>
                    <a:pt x="2994" y="1746"/>
                  </a:lnTo>
                  <a:cubicBezTo>
                    <a:pt x="2994" y="1684"/>
                    <a:pt x="2963" y="1622"/>
                    <a:pt x="2963" y="1528"/>
                  </a:cubicBezTo>
                  <a:lnTo>
                    <a:pt x="3524" y="967"/>
                  </a:lnTo>
                  <a:lnTo>
                    <a:pt x="2994" y="406"/>
                  </a:lnTo>
                  <a:lnTo>
                    <a:pt x="2464" y="904"/>
                  </a:lnTo>
                  <a:cubicBezTo>
                    <a:pt x="2371" y="842"/>
                    <a:pt x="2277" y="811"/>
                    <a:pt x="2183" y="780"/>
                  </a:cubicBezTo>
                  <a:lnTo>
                    <a:pt x="2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3345050" y="2316925"/>
              <a:ext cx="65500" cy="44450"/>
            </a:xfrm>
            <a:custGeom>
              <a:avLst/>
              <a:gdLst/>
              <a:ahLst/>
              <a:cxnLst/>
              <a:rect l="l" t="t" r="r" b="b"/>
              <a:pathLst>
                <a:path w="2620" h="1778" extrusionOk="0">
                  <a:moveTo>
                    <a:pt x="561" y="0"/>
                  </a:moveTo>
                  <a:lnTo>
                    <a:pt x="0" y="562"/>
                  </a:lnTo>
                  <a:lnTo>
                    <a:pt x="717" y="1247"/>
                  </a:lnTo>
                  <a:lnTo>
                    <a:pt x="1559" y="1279"/>
                  </a:lnTo>
                  <a:lnTo>
                    <a:pt x="2058" y="1777"/>
                  </a:lnTo>
                  <a:lnTo>
                    <a:pt x="2619" y="1216"/>
                  </a:lnTo>
                  <a:lnTo>
                    <a:pt x="1902" y="530"/>
                  </a:lnTo>
                  <a:lnTo>
                    <a:pt x="1060" y="499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3330225" y="222105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3309975" y="2256125"/>
              <a:ext cx="28075" cy="27300"/>
            </a:xfrm>
            <a:custGeom>
              <a:avLst/>
              <a:gdLst/>
              <a:ahLst/>
              <a:cxnLst/>
              <a:rect l="l" t="t" r="r" b="b"/>
              <a:pathLst>
                <a:path w="1123" h="1092" extrusionOk="0">
                  <a:moveTo>
                    <a:pt x="561" y="0"/>
                  </a:moveTo>
                  <a:lnTo>
                    <a:pt x="0" y="562"/>
                  </a:lnTo>
                  <a:lnTo>
                    <a:pt x="561" y="1092"/>
                  </a:lnTo>
                  <a:lnTo>
                    <a:pt x="1122" y="562"/>
                  </a:lnTo>
                  <a:lnTo>
                    <a:pt x="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75" y="0"/>
            <a:ext cx="1119176" cy="1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900" y="4274236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 txBox="1"/>
          <p:nvPr/>
        </p:nvSpPr>
        <p:spPr>
          <a:xfrm>
            <a:off x="1441344" y="4348700"/>
            <a:ext cx="25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etrophobic"/>
                <a:ea typeface="Metrophobic"/>
                <a:cs typeface="Metrophobic"/>
                <a:sym typeface="Metrophobic"/>
              </a:rPr>
              <a:t>Data taken from BCCDC</a:t>
            </a:r>
            <a:endParaRPr dirty="0"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94" name="Google Shape;294;p42"/>
          <p:cNvSpPr txBox="1">
            <a:spLocks noGrp="1"/>
          </p:cNvSpPr>
          <p:nvPr>
            <p:ph type="title"/>
          </p:nvPr>
        </p:nvSpPr>
        <p:spPr>
          <a:xfrm>
            <a:off x="355600" y="159600"/>
            <a:ext cx="72252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DAILY REPORTED CASE DATA</a:t>
            </a: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350" y="896700"/>
            <a:ext cx="4656098" cy="34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2"/>
          <p:cNvSpPr txBox="1"/>
          <p:nvPr/>
        </p:nvSpPr>
        <p:spPr>
          <a:xfrm>
            <a:off x="5179350" y="1657775"/>
            <a:ext cx="372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Metrophobic"/>
                <a:ea typeface="Metrophobic"/>
                <a:cs typeface="Metrophobic"/>
                <a:sym typeface="Metrophobic"/>
              </a:rPr>
              <a:t>WE FIT THE MODEL WITH DATA FROM THE FIRST 20 DAYS</a:t>
            </a:r>
            <a:endParaRPr sz="1500" dirty="0"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75" y="0"/>
            <a:ext cx="1119176" cy="1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900" y="4274236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6625" y="3633926"/>
            <a:ext cx="1172200" cy="11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/>
        </p:nvSpPr>
        <p:spPr>
          <a:xfrm>
            <a:off x="218724" y="4387473"/>
            <a:ext cx="55302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etrophobic"/>
                <a:ea typeface="Metrophobic"/>
                <a:cs typeface="Metrophobic"/>
                <a:sym typeface="Metrophobic"/>
              </a:rPr>
              <a:t>Waste Water Data: Giving relative idea of frequency of Covid infected patients. Raises our confidence in the daily case </a:t>
            </a:r>
            <a:r>
              <a:rPr lang="en" dirty="0" smtClean="0">
                <a:latin typeface="Metrophobic"/>
                <a:ea typeface="Metrophobic"/>
                <a:cs typeface="Metrophobic"/>
                <a:sym typeface="Metrophobic"/>
              </a:rPr>
              <a:t>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smtClean="0">
                <a:latin typeface="Metrophobic"/>
                <a:ea typeface="Metrophobic"/>
                <a:cs typeface="Metrophobic"/>
                <a:sym typeface="Metrophobic"/>
              </a:rPr>
              <a:t>Data not normalized by flow rate</a:t>
            </a:r>
            <a:endParaRPr i="1" dirty="0">
              <a:latin typeface="Metrophobic"/>
              <a:ea typeface="Metrophobic"/>
              <a:cs typeface="Metrophobic"/>
              <a:sym typeface="Metrophob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488" y="904075"/>
            <a:ext cx="5435222" cy="355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9335" y="1262400"/>
            <a:ext cx="2681360" cy="171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>
            <a:spLocks noGrp="1"/>
          </p:cNvSpPr>
          <p:nvPr>
            <p:ph type="title"/>
          </p:nvPr>
        </p:nvSpPr>
        <p:spPr>
          <a:xfrm>
            <a:off x="355599" y="159600"/>
            <a:ext cx="7021477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VANCOUVER WASTE WATER DATA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945413" y="1632463"/>
            <a:ext cx="43653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SIRS MODEL</a:t>
            </a:r>
            <a:endParaRPr/>
          </a:p>
        </p:txBody>
      </p:sp>
      <p:sp>
        <p:nvSpPr>
          <p:cNvPr id="313" name="Google Shape;313;p44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p44"/>
          <p:cNvCxnSpPr/>
          <p:nvPr/>
        </p:nvCxnSpPr>
        <p:spPr>
          <a:xfrm>
            <a:off x="1169225" y="2757013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44"/>
          <p:cNvCxnSpPr/>
          <p:nvPr/>
        </p:nvCxnSpPr>
        <p:spPr>
          <a:xfrm>
            <a:off x="1169225" y="1335988"/>
            <a:ext cx="414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44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200" y="3079600"/>
            <a:ext cx="5000860" cy="16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466344" y="458253"/>
            <a:ext cx="5273678" cy="1118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 smtClean="0"/>
              <a:t>CALIBRATION FOR INFECTIONS NOT  TESTED</a:t>
            </a:r>
            <a:endParaRPr sz="3200" dirty="0"/>
          </a:p>
        </p:txBody>
      </p:sp>
      <p:sp>
        <p:nvSpPr>
          <p:cNvPr id="314" name="Google Shape;314;p44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5" name="Google Shape;315;p44"/>
          <p:cNvCxnSpPr/>
          <p:nvPr/>
        </p:nvCxnSpPr>
        <p:spPr>
          <a:xfrm>
            <a:off x="1169213" y="1833265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44"/>
          <p:cNvCxnSpPr/>
          <p:nvPr/>
        </p:nvCxnSpPr>
        <p:spPr>
          <a:xfrm>
            <a:off x="1169213" y="284084"/>
            <a:ext cx="414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44"/>
          <p:cNvSpPr/>
          <p:nvPr/>
        </p:nvSpPr>
        <p:spPr>
          <a:xfrm>
            <a:off x="7656867" y="3111501"/>
            <a:ext cx="1007400" cy="216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725" y="3822043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1806" y="1073869"/>
            <a:ext cx="861900" cy="88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67835"/>
            <a:ext cx="3750887" cy="2250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01918" y="2493752"/>
                <a:ext cx="3523905" cy="8993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=0.5</m:t>
                      </m:r>
                      <m:d>
                        <m:d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800" b="0" i="0" smtClean="0">
                              <a:latin typeface="Cambria Math" panose="02040503050406030204" pitchFamily="18" charset="0"/>
                            </a:rPr>
                            <m:t>1−0.85</m:t>
                          </m:r>
                          <m:f>
                            <m:fPr>
                              <m:ctrlP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0.85</m:t>
                              </m:r>
                            </m:num>
                            <m:den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</a:rPr>
                                    <m:t>−0.2</m:t>
                                  </m:r>
                                  <m:d>
                                    <m:dPr>
                                      <m:ctrlPr>
                                        <a:rPr lang="en-IN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1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IN" sz="1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1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sz="1800" b="0" i="1" smtClean="0">
                          <a:latin typeface="Cambria Math" panose="02040503050406030204" pitchFamily="18" charset="0"/>
                        </a:rPr>
                        <m:t>=2021−12−20</m:t>
                      </m:r>
                    </m:oMath>
                  </m:oMathPara>
                </a14:m>
                <a:endParaRPr lang="en-IN" sz="1800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18" y="2493752"/>
                <a:ext cx="3523905" cy="899349"/>
              </a:xfrm>
              <a:prstGeom prst="rect">
                <a:avLst/>
              </a:prstGeom>
              <a:blipFill rotWithShape="0"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96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518128" y="309110"/>
            <a:ext cx="5273678" cy="675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 smtClean="0"/>
              <a:t>MODEL FITTING</a:t>
            </a:r>
            <a:endParaRPr sz="4800" dirty="0"/>
          </a:p>
        </p:txBody>
      </p:sp>
      <p:cxnSp>
        <p:nvCxnSpPr>
          <p:cNvPr id="315" name="Google Shape;315;p44"/>
          <p:cNvCxnSpPr/>
          <p:nvPr/>
        </p:nvCxnSpPr>
        <p:spPr>
          <a:xfrm>
            <a:off x="1073391" y="1016351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44"/>
          <p:cNvCxnSpPr/>
          <p:nvPr/>
        </p:nvCxnSpPr>
        <p:spPr>
          <a:xfrm>
            <a:off x="1169213" y="284084"/>
            <a:ext cx="414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44"/>
          <p:cNvSpPr/>
          <p:nvPr/>
        </p:nvSpPr>
        <p:spPr>
          <a:xfrm>
            <a:off x="7656867" y="3111501"/>
            <a:ext cx="1007400" cy="216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000" y="647081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9925" y="354703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2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97" y="2409753"/>
            <a:ext cx="3790409" cy="123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3954" y="1347579"/>
            <a:ext cx="2790897" cy="33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0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>
            <a:spLocks noGrp="1"/>
          </p:cNvSpPr>
          <p:nvPr>
            <p:ph type="title"/>
          </p:nvPr>
        </p:nvSpPr>
        <p:spPr>
          <a:xfrm>
            <a:off x="518128" y="309110"/>
            <a:ext cx="5273678" cy="675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 smtClean="0"/>
              <a:t>MODEL FITTING</a:t>
            </a:r>
            <a:endParaRPr sz="4800" dirty="0"/>
          </a:p>
        </p:txBody>
      </p:sp>
      <p:cxnSp>
        <p:nvCxnSpPr>
          <p:cNvPr id="315" name="Google Shape;315;p44"/>
          <p:cNvCxnSpPr/>
          <p:nvPr/>
        </p:nvCxnSpPr>
        <p:spPr>
          <a:xfrm>
            <a:off x="1073391" y="1016351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44"/>
          <p:cNvCxnSpPr/>
          <p:nvPr/>
        </p:nvCxnSpPr>
        <p:spPr>
          <a:xfrm>
            <a:off x="1169213" y="284084"/>
            <a:ext cx="414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1" y="1179170"/>
            <a:ext cx="3999590" cy="3222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32191" y="4465311"/>
                <a:ext cx="13288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(0) = 2000</m:t>
                      </m:r>
                    </m:oMath>
                  </m:oMathPara>
                </a14:m>
                <a:endParaRPr lang="en-I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IN" i="1" dirty="0" smtClean="0">
                          <a:latin typeface="Cambria Math" panose="02040503050406030204" pitchFamily="18" charset="0"/>
                        </a:rPr>
                        <m:t>(0) = 0.8</m:t>
                      </m:r>
                      <m:sSub>
                        <m:sSub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191" y="4465311"/>
                <a:ext cx="1328890" cy="523220"/>
              </a:xfrm>
              <a:prstGeom prst="rect">
                <a:avLst/>
              </a:prstGeom>
              <a:blipFill rotWithShape="0"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218" y="1179170"/>
            <a:ext cx="4029892" cy="322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>
            <a:spLocks noGrp="1"/>
          </p:cNvSpPr>
          <p:nvPr>
            <p:ph type="title" idx="2"/>
          </p:nvPr>
        </p:nvSpPr>
        <p:spPr>
          <a:xfrm>
            <a:off x="1065752" y="197717"/>
            <a:ext cx="185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8" name="Google Shape;328;p45"/>
          <p:cNvSpPr txBox="1">
            <a:spLocks noGrp="1"/>
          </p:cNvSpPr>
          <p:nvPr>
            <p:ph type="subTitle" idx="1"/>
          </p:nvPr>
        </p:nvSpPr>
        <p:spPr>
          <a:xfrm>
            <a:off x="945388" y="2179563"/>
            <a:ext cx="43653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Rapid BC Booster Program</a:t>
            </a:r>
            <a:endParaRPr/>
          </a:p>
        </p:txBody>
      </p:sp>
      <p:sp>
        <p:nvSpPr>
          <p:cNvPr id="329" name="Google Shape;329;p45"/>
          <p:cNvSpPr txBox="1">
            <a:spLocks noGrp="1"/>
          </p:cNvSpPr>
          <p:nvPr>
            <p:ph type="title"/>
          </p:nvPr>
        </p:nvSpPr>
        <p:spPr>
          <a:xfrm>
            <a:off x="945388" y="1476663"/>
            <a:ext cx="43653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VACCINATION</a:t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5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2" name="Google Shape;332;p45"/>
          <p:cNvCxnSpPr/>
          <p:nvPr/>
        </p:nvCxnSpPr>
        <p:spPr>
          <a:xfrm>
            <a:off x="1169225" y="2757013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45"/>
          <p:cNvCxnSpPr/>
          <p:nvPr/>
        </p:nvCxnSpPr>
        <p:spPr>
          <a:xfrm>
            <a:off x="1169225" y="1335988"/>
            <a:ext cx="414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45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355" y="3215982"/>
            <a:ext cx="5691005" cy="8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/>
        </p:nvSpPr>
        <p:spPr>
          <a:xfrm>
            <a:off x="227615" y="4148038"/>
            <a:ext cx="514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etrophobic"/>
                <a:ea typeface="Metrophobic"/>
                <a:cs typeface="Metrophobic"/>
                <a:sym typeface="Metrophobic"/>
              </a:rPr>
              <a:t>Source: CBC News</a:t>
            </a:r>
            <a:endParaRPr dirty="0"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6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6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/>
        </p:nvSpPr>
        <p:spPr>
          <a:xfrm>
            <a:off x="596525" y="4527900"/>
            <a:ext cx="514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Data taken from Vancouver Sun, and data for the third dose was not available before Dec 15 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08" y="62725"/>
            <a:ext cx="5401117" cy="45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740022" y="144379"/>
            <a:ext cx="3300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Booster Doses to 2.55 Mil. adults in BC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/>
        </p:nvSpPr>
        <p:spPr>
          <a:xfrm>
            <a:off x="533800" y="4572725"/>
            <a:ext cx="573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Possible Dynamics of the Epidemic with different </a:t>
            </a:r>
            <a:r>
              <a:rPr lang="en" b="1">
                <a:latin typeface="Metrophobic"/>
                <a:ea typeface="Metrophobic"/>
                <a:cs typeface="Metrophobic"/>
                <a:sym typeface="Metrophobic"/>
              </a:rPr>
              <a:t>vaccine efficacies </a:t>
            </a: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and </a:t>
            </a:r>
            <a:r>
              <a:rPr lang="en" b="1">
                <a:latin typeface="Metrophobic"/>
                <a:ea typeface="Metrophobic"/>
                <a:cs typeface="Metrophobic"/>
                <a:sym typeface="Metrophobic"/>
              </a:rPr>
              <a:t>No vaccine</a:t>
            </a:r>
            <a:endParaRPr b="1"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612" y="2559300"/>
            <a:ext cx="2205416" cy="6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75" y="188900"/>
            <a:ext cx="3050100" cy="21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3323" y="3330698"/>
            <a:ext cx="1644000" cy="145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025" y="112375"/>
            <a:ext cx="5573550" cy="44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>
            <a:spLocks noGrp="1"/>
          </p:cNvSpPr>
          <p:nvPr>
            <p:ph type="title" idx="2"/>
          </p:nvPr>
        </p:nvSpPr>
        <p:spPr>
          <a:xfrm>
            <a:off x="1065752" y="197717"/>
            <a:ext cx="185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subTitle" idx="1"/>
          </p:nvPr>
        </p:nvSpPr>
        <p:spPr>
          <a:xfrm>
            <a:off x="335225" y="3463350"/>
            <a:ext cx="5507100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As cases from outside were not considered in the model, did this artificially bloat the rate of transmission leading to higher predicted cases?</a:t>
            </a:r>
            <a:endParaRPr sz="1900" dirty="0"/>
          </a:p>
        </p:txBody>
      </p:sp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945388" y="1476663"/>
            <a:ext cx="4365300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CASE IMPORTATIONS</a:t>
            </a:r>
            <a:endParaRPr dirty="0"/>
          </a:p>
        </p:txBody>
      </p:sp>
      <p:sp>
        <p:nvSpPr>
          <p:cNvPr id="369" name="Google Shape;369;p48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8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1" name="Google Shape;371;p48"/>
          <p:cNvCxnSpPr/>
          <p:nvPr/>
        </p:nvCxnSpPr>
        <p:spPr>
          <a:xfrm>
            <a:off x="1169225" y="2434413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48"/>
          <p:cNvCxnSpPr/>
          <p:nvPr/>
        </p:nvCxnSpPr>
        <p:spPr>
          <a:xfrm>
            <a:off x="1169225" y="1335988"/>
            <a:ext cx="414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48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678" y="535000"/>
            <a:ext cx="861900" cy="889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 rot="10800000" flipH="1">
            <a:off x="6694600" y="3476301"/>
            <a:ext cx="1132200" cy="113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14"/>
          </p:nvPr>
        </p:nvSpPr>
        <p:spPr>
          <a:xfrm>
            <a:off x="715100" y="1891475"/>
            <a:ext cx="24750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SOURCE &amp; DATA</a:t>
            </a:r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/>
          </p:nvPr>
        </p:nvSpPr>
        <p:spPr>
          <a:xfrm>
            <a:off x="720007" y="121539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 idx="2"/>
          </p:nvPr>
        </p:nvSpPr>
        <p:spPr>
          <a:xfrm>
            <a:off x="3403807" y="121539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2" name="Google Shape;212;p36"/>
          <p:cNvSpPr txBox="1">
            <a:spLocks noGrp="1"/>
          </p:cNvSpPr>
          <p:nvPr>
            <p:ph type="title" idx="4"/>
          </p:nvPr>
        </p:nvSpPr>
        <p:spPr>
          <a:xfrm>
            <a:off x="6087607" y="1215398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6"/>
          </p:nvPr>
        </p:nvSpPr>
        <p:spPr>
          <a:xfrm>
            <a:off x="720000" y="289897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title" idx="8"/>
          </p:nvPr>
        </p:nvSpPr>
        <p:spPr>
          <a:xfrm>
            <a:off x="3403800" y="2898973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 idx="13"/>
          </p:nvPr>
        </p:nvSpPr>
        <p:spPr>
          <a:xfrm>
            <a:off x="720000" y="53571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15"/>
          </p:nvPr>
        </p:nvSpPr>
        <p:spPr>
          <a:xfrm>
            <a:off x="3403800" y="18914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EPIDEMIC MODEL 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16"/>
          </p:nvPr>
        </p:nvSpPr>
        <p:spPr>
          <a:xfrm>
            <a:off x="6092500" y="18914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FITTING</a:t>
            </a:r>
            <a:endParaRPr/>
          </a:p>
        </p:txBody>
      </p:sp>
      <p:sp>
        <p:nvSpPr>
          <p:cNvPr id="218" name="Google Shape;218;p36"/>
          <p:cNvSpPr txBox="1">
            <a:spLocks noGrp="1"/>
          </p:cNvSpPr>
          <p:nvPr>
            <p:ph type="subTitle" idx="17"/>
          </p:nvPr>
        </p:nvSpPr>
        <p:spPr>
          <a:xfrm>
            <a:off x="715100" y="35718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subTitle" idx="18"/>
          </p:nvPr>
        </p:nvSpPr>
        <p:spPr>
          <a:xfrm>
            <a:off x="3403800" y="3571811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850" y="2882600"/>
            <a:ext cx="1096731" cy="11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/>
          <p:nvPr/>
        </p:nvSpPr>
        <p:spPr>
          <a:xfrm>
            <a:off x="7492975" y="4332800"/>
            <a:ext cx="1725600" cy="54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2" name="Google Shape;222;p36"/>
          <p:cNvCxnSpPr/>
          <p:nvPr/>
        </p:nvCxnSpPr>
        <p:spPr>
          <a:xfrm>
            <a:off x="820584" y="1848825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3" name="Google Shape;22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7276" y="3813475"/>
            <a:ext cx="488779" cy="48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6"/>
          <p:cNvCxnSpPr/>
          <p:nvPr/>
        </p:nvCxnSpPr>
        <p:spPr>
          <a:xfrm>
            <a:off x="3522432" y="1848825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36"/>
          <p:cNvCxnSpPr/>
          <p:nvPr/>
        </p:nvCxnSpPr>
        <p:spPr>
          <a:xfrm>
            <a:off x="6224282" y="1848825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6"/>
          <p:cNvCxnSpPr/>
          <p:nvPr/>
        </p:nvCxnSpPr>
        <p:spPr>
          <a:xfrm>
            <a:off x="820584" y="3531625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3522432" y="3531625"/>
            <a:ext cx="19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9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9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67;p48"/>
          <p:cNvSpPr txBox="1">
            <a:spLocks noGrp="1"/>
          </p:cNvSpPr>
          <p:nvPr>
            <p:ph type="subTitle" idx="1"/>
          </p:nvPr>
        </p:nvSpPr>
        <p:spPr>
          <a:xfrm>
            <a:off x="75627" y="2661562"/>
            <a:ext cx="5601694" cy="3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dirty="0" smtClean="0"/>
              <a:t>Total International Travellers in Jan, 2022: 75,692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dirty="0" smtClean="0"/>
              <a:t>(includes people from the United States who travelled over-night.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900" dirty="0" smtClean="0"/>
          </a:p>
          <a:p>
            <a:pPr marL="0" indent="0" algn="l"/>
            <a:r>
              <a:rPr lang="en-IN" sz="1900" dirty="0"/>
              <a:t>Total International Travellers in Dec, 2021: 155,917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dirty="0" smtClean="0"/>
              <a:t>Total International Travellers in Nov, 2021: 95,554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00" dirty="0" smtClean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33351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/>
          <p:nvPr/>
        </p:nvSpPr>
        <p:spPr>
          <a:xfrm>
            <a:off x="6273275" y="1518525"/>
            <a:ext cx="2979600" cy="197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0"/>
          <p:cNvSpPr/>
          <p:nvPr/>
        </p:nvSpPr>
        <p:spPr>
          <a:xfrm>
            <a:off x="5740022" y="985053"/>
            <a:ext cx="861900" cy="86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0"/>
          <p:cNvSpPr/>
          <p:nvPr/>
        </p:nvSpPr>
        <p:spPr>
          <a:xfrm>
            <a:off x="7031225" y="3132126"/>
            <a:ext cx="1007400" cy="216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225" y="713050"/>
            <a:ext cx="1541275" cy="15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000" y="2664423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263" y="3725976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" y="759813"/>
            <a:ext cx="5488121" cy="4386029"/>
          </a:xfrm>
          <a:prstGeom prst="rect">
            <a:avLst/>
          </a:prstGeom>
        </p:spPr>
      </p:pic>
      <p:sp>
        <p:nvSpPr>
          <p:cNvPr id="9" name="Google Shape;368;p48"/>
          <p:cNvSpPr txBox="1">
            <a:spLocks noGrp="1"/>
          </p:cNvSpPr>
          <p:nvPr>
            <p:ph type="title"/>
          </p:nvPr>
        </p:nvSpPr>
        <p:spPr>
          <a:xfrm>
            <a:off x="334560" y="50510"/>
            <a:ext cx="5405462" cy="7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IMPORTATIONS OF CASES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720000" y="1226238"/>
            <a:ext cx="509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KEY TAKEAWAYS</a:t>
            </a:r>
            <a:endParaRPr dirty="0"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715099" y="2199997"/>
            <a:ext cx="4558169" cy="18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□"/>
            </a:pPr>
            <a:r>
              <a:rPr lang="en" dirty="0" smtClean="0">
                <a:solidFill>
                  <a:schemeClr val="dk1"/>
                </a:solidFill>
              </a:rPr>
              <a:t>To Tame a Pandemic, </a:t>
            </a:r>
            <a:r>
              <a:rPr lang="en" b="1" dirty="0" smtClean="0">
                <a:solidFill>
                  <a:schemeClr val="dk1"/>
                </a:solidFill>
              </a:rPr>
              <a:t>reducing</a:t>
            </a:r>
            <a:r>
              <a:rPr lang="en" dirty="0" smtClean="0">
                <a:solidFill>
                  <a:schemeClr val="dk1"/>
                </a:solidFill>
              </a:rPr>
              <a:t> the number of </a:t>
            </a:r>
            <a:r>
              <a:rPr lang="en" b="1" dirty="0" smtClean="0">
                <a:solidFill>
                  <a:schemeClr val="dk1"/>
                </a:solidFill>
              </a:rPr>
              <a:t>Susceptibles</a:t>
            </a:r>
            <a:r>
              <a:rPr lang="en" dirty="0" smtClean="0">
                <a:solidFill>
                  <a:schemeClr val="dk1"/>
                </a:solidFill>
              </a:rPr>
              <a:t> should be a high priority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" dirty="0" smtClean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□"/>
            </a:pPr>
            <a:r>
              <a:rPr lang="en-IN" dirty="0" smtClean="0">
                <a:solidFill>
                  <a:schemeClr val="dk1"/>
                </a:solidFill>
              </a:rPr>
              <a:t>In small periods of time (few weeks) I think that case importations don’t play a big role</a:t>
            </a:r>
          </a:p>
        </p:txBody>
      </p:sp>
      <p:cxnSp>
        <p:nvCxnSpPr>
          <p:cNvPr id="405" name="Google Shape;405;p51"/>
          <p:cNvCxnSpPr/>
          <p:nvPr/>
        </p:nvCxnSpPr>
        <p:spPr>
          <a:xfrm>
            <a:off x="827000" y="2034525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51"/>
          <p:cNvCxnSpPr/>
          <p:nvPr/>
        </p:nvCxnSpPr>
        <p:spPr>
          <a:xfrm>
            <a:off x="827000" y="1053800"/>
            <a:ext cx="4806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7" name="Google Shape;407;p51"/>
          <p:cNvSpPr/>
          <p:nvPr/>
        </p:nvSpPr>
        <p:spPr>
          <a:xfrm>
            <a:off x="6394350" y="-78375"/>
            <a:ext cx="770400" cy="2112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51"/>
          <p:cNvSpPr/>
          <p:nvPr/>
        </p:nvSpPr>
        <p:spPr>
          <a:xfrm rot="5400000">
            <a:off x="8418925" y="3464325"/>
            <a:ext cx="826800" cy="80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" name="Google Shape;4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517" y="4089703"/>
            <a:ext cx="554758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424" y="475375"/>
            <a:ext cx="830281" cy="8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subTitle" idx="1"/>
          </p:nvPr>
        </p:nvSpPr>
        <p:spPr>
          <a:xfrm>
            <a:off x="604500" y="2868429"/>
            <a:ext cx="51753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IN" sz="2000" dirty="0" smtClean="0"/>
              <a:t>In British Columbia, the predicted number of COVID-19 infecteds during the Omicron wave was much higher than the actual numbers. Can we make sense of it in retrospect?</a:t>
            </a:r>
            <a:endParaRPr sz="2000" dirty="0"/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20000" y="1593350"/>
            <a:ext cx="46611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QUESTION TACKLED </a:t>
            </a:r>
            <a:endParaRPr dirty="0"/>
          </a:p>
        </p:txBody>
      </p:sp>
      <p:cxnSp>
        <p:nvCxnSpPr>
          <p:cNvPr id="234" name="Google Shape;234;p37"/>
          <p:cNvCxnSpPr/>
          <p:nvPr/>
        </p:nvCxnSpPr>
        <p:spPr>
          <a:xfrm>
            <a:off x="800550" y="1366800"/>
            <a:ext cx="47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37"/>
          <p:cNvSpPr/>
          <p:nvPr/>
        </p:nvSpPr>
        <p:spPr>
          <a:xfrm>
            <a:off x="800550" y="347975"/>
            <a:ext cx="628200" cy="6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37"/>
          <p:cNvCxnSpPr/>
          <p:nvPr/>
        </p:nvCxnSpPr>
        <p:spPr>
          <a:xfrm>
            <a:off x="800550" y="2394438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7"/>
          <p:cNvSpPr/>
          <p:nvPr/>
        </p:nvSpPr>
        <p:spPr>
          <a:xfrm rot="-5400000">
            <a:off x="5621374" y="2399025"/>
            <a:ext cx="3980100" cy="174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7"/>
          <p:cNvSpPr/>
          <p:nvPr/>
        </p:nvSpPr>
        <p:spPr>
          <a:xfrm rot="5400000">
            <a:off x="8295572" y="711475"/>
            <a:ext cx="703800" cy="114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512" y="3110444"/>
            <a:ext cx="861900" cy="85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201" y="3799925"/>
            <a:ext cx="987481" cy="10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200" y="720900"/>
            <a:ext cx="1588525" cy="169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775" y="2460175"/>
            <a:ext cx="518225" cy="51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7"/>
          <p:cNvGrpSpPr/>
          <p:nvPr/>
        </p:nvGrpSpPr>
        <p:grpSpPr>
          <a:xfrm>
            <a:off x="917192" y="485423"/>
            <a:ext cx="394913" cy="353304"/>
            <a:chOff x="1701275" y="1550725"/>
            <a:chExt cx="370150" cy="331150"/>
          </a:xfrm>
        </p:grpSpPr>
        <p:sp>
          <p:nvSpPr>
            <p:cNvPr id="244" name="Google Shape;244;p37"/>
            <p:cNvSpPr/>
            <p:nvPr/>
          </p:nvSpPr>
          <p:spPr>
            <a:xfrm>
              <a:off x="1701275" y="1550725"/>
              <a:ext cx="370150" cy="331150"/>
            </a:xfrm>
            <a:custGeom>
              <a:avLst/>
              <a:gdLst/>
              <a:ahLst/>
              <a:cxnLst/>
              <a:rect l="l" t="t" r="r" b="b"/>
              <a:pathLst>
                <a:path w="14806" h="13246" extrusionOk="0">
                  <a:moveTo>
                    <a:pt x="8800" y="804"/>
                  </a:moveTo>
                  <a:cubicBezTo>
                    <a:pt x="11007" y="804"/>
                    <a:pt x="13122" y="2507"/>
                    <a:pt x="13122" y="5082"/>
                  </a:cubicBezTo>
                  <a:cubicBezTo>
                    <a:pt x="13122" y="7452"/>
                    <a:pt x="11189" y="9385"/>
                    <a:pt x="8819" y="9385"/>
                  </a:cubicBezTo>
                  <a:cubicBezTo>
                    <a:pt x="5016" y="9385"/>
                    <a:pt x="3083" y="4770"/>
                    <a:pt x="5795" y="2058"/>
                  </a:cubicBezTo>
                  <a:cubicBezTo>
                    <a:pt x="6671" y="1192"/>
                    <a:pt x="7746" y="804"/>
                    <a:pt x="8800" y="804"/>
                  </a:cubicBezTo>
                  <a:close/>
                  <a:moveTo>
                    <a:pt x="3425" y="9291"/>
                  </a:moveTo>
                  <a:lnTo>
                    <a:pt x="4579" y="10476"/>
                  </a:lnTo>
                  <a:lnTo>
                    <a:pt x="3956" y="11099"/>
                  </a:lnTo>
                  <a:lnTo>
                    <a:pt x="2802" y="9915"/>
                  </a:lnTo>
                  <a:lnTo>
                    <a:pt x="3425" y="9291"/>
                  </a:lnTo>
                  <a:close/>
                  <a:moveTo>
                    <a:pt x="2241" y="10476"/>
                  </a:moveTo>
                  <a:lnTo>
                    <a:pt x="3425" y="11630"/>
                  </a:lnTo>
                  <a:lnTo>
                    <a:pt x="2895" y="12191"/>
                  </a:lnTo>
                  <a:cubicBezTo>
                    <a:pt x="2724" y="12347"/>
                    <a:pt x="2506" y="12425"/>
                    <a:pt x="2291" y="12425"/>
                  </a:cubicBezTo>
                  <a:cubicBezTo>
                    <a:pt x="2077" y="12425"/>
                    <a:pt x="1867" y="12347"/>
                    <a:pt x="1711" y="12191"/>
                  </a:cubicBezTo>
                  <a:cubicBezTo>
                    <a:pt x="1399" y="11848"/>
                    <a:pt x="1399" y="11318"/>
                    <a:pt x="1711" y="11006"/>
                  </a:cubicBezTo>
                  <a:lnTo>
                    <a:pt x="2241" y="10476"/>
                  </a:lnTo>
                  <a:close/>
                  <a:moveTo>
                    <a:pt x="8819" y="0"/>
                  </a:moveTo>
                  <a:cubicBezTo>
                    <a:pt x="4486" y="0"/>
                    <a:pt x="2147" y="5082"/>
                    <a:pt x="4984" y="8387"/>
                  </a:cubicBezTo>
                  <a:lnTo>
                    <a:pt x="4298" y="9073"/>
                  </a:lnTo>
                  <a:lnTo>
                    <a:pt x="3425" y="8200"/>
                  </a:lnTo>
                  <a:lnTo>
                    <a:pt x="1149" y="10476"/>
                  </a:lnTo>
                  <a:cubicBezTo>
                    <a:pt x="0" y="11649"/>
                    <a:pt x="1057" y="13245"/>
                    <a:pt x="2287" y="13245"/>
                  </a:cubicBezTo>
                  <a:cubicBezTo>
                    <a:pt x="2659" y="13245"/>
                    <a:pt x="3047" y="13099"/>
                    <a:pt x="3394" y="12752"/>
                  </a:cubicBezTo>
                  <a:lnTo>
                    <a:pt x="5670" y="10445"/>
                  </a:lnTo>
                  <a:lnTo>
                    <a:pt x="4829" y="9603"/>
                  </a:lnTo>
                  <a:lnTo>
                    <a:pt x="5514" y="8917"/>
                  </a:lnTo>
                  <a:cubicBezTo>
                    <a:pt x="6492" y="9759"/>
                    <a:pt x="7666" y="10152"/>
                    <a:pt x="8820" y="10152"/>
                  </a:cubicBezTo>
                  <a:cubicBezTo>
                    <a:pt x="10831" y="10152"/>
                    <a:pt x="12786" y="8959"/>
                    <a:pt x="13558" y="6859"/>
                  </a:cubicBezTo>
                  <a:cubicBezTo>
                    <a:pt x="14806" y="3523"/>
                    <a:pt x="12342" y="31"/>
                    <a:pt x="8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1844575" y="1646575"/>
              <a:ext cx="107600" cy="107600"/>
            </a:xfrm>
            <a:custGeom>
              <a:avLst/>
              <a:gdLst/>
              <a:ahLst/>
              <a:cxnLst/>
              <a:rect l="l" t="t" r="r" b="b"/>
              <a:pathLst>
                <a:path w="4304" h="4304" extrusionOk="0">
                  <a:moveTo>
                    <a:pt x="2121" y="999"/>
                  </a:moveTo>
                  <a:cubicBezTo>
                    <a:pt x="2370" y="1155"/>
                    <a:pt x="2651" y="1279"/>
                    <a:pt x="2963" y="1310"/>
                  </a:cubicBezTo>
                  <a:cubicBezTo>
                    <a:pt x="2994" y="1622"/>
                    <a:pt x="3119" y="1903"/>
                    <a:pt x="3306" y="2152"/>
                  </a:cubicBezTo>
                  <a:cubicBezTo>
                    <a:pt x="3119" y="2402"/>
                    <a:pt x="2994" y="2682"/>
                    <a:pt x="2963" y="2963"/>
                  </a:cubicBezTo>
                  <a:cubicBezTo>
                    <a:pt x="2651" y="3025"/>
                    <a:pt x="2370" y="3119"/>
                    <a:pt x="2121" y="3306"/>
                  </a:cubicBezTo>
                  <a:cubicBezTo>
                    <a:pt x="1903" y="3119"/>
                    <a:pt x="1591" y="3025"/>
                    <a:pt x="1310" y="2963"/>
                  </a:cubicBezTo>
                  <a:cubicBezTo>
                    <a:pt x="1279" y="2682"/>
                    <a:pt x="1154" y="2402"/>
                    <a:pt x="967" y="2152"/>
                  </a:cubicBezTo>
                  <a:cubicBezTo>
                    <a:pt x="1154" y="1903"/>
                    <a:pt x="1279" y="1622"/>
                    <a:pt x="1310" y="1310"/>
                  </a:cubicBezTo>
                  <a:cubicBezTo>
                    <a:pt x="1591" y="1279"/>
                    <a:pt x="1903" y="1155"/>
                    <a:pt x="2121" y="999"/>
                  </a:cubicBezTo>
                  <a:close/>
                  <a:moveTo>
                    <a:pt x="2152" y="1"/>
                  </a:moveTo>
                  <a:lnTo>
                    <a:pt x="1684" y="375"/>
                  </a:lnTo>
                  <a:cubicBezTo>
                    <a:pt x="1528" y="469"/>
                    <a:pt x="1373" y="531"/>
                    <a:pt x="1217" y="562"/>
                  </a:cubicBezTo>
                  <a:lnTo>
                    <a:pt x="624" y="625"/>
                  </a:lnTo>
                  <a:lnTo>
                    <a:pt x="562" y="1217"/>
                  </a:lnTo>
                  <a:cubicBezTo>
                    <a:pt x="531" y="1404"/>
                    <a:pt x="468" y="1560"/>
                    <a:pt x="375" y="1685"/>
                  </a:cubicBezTo>
                  <a:lnTo>
                    <a:pt x="1" y="2152"/>
                  </a:lnTo>
                  <a:lnTo>
                    <a:pt x="375" y="2620"/>
                  </a:lnTo>
                  <a:cubicBezTo>
                    <a:pt x="468" y="2745"/>
                    <a:pt x="531" y="2901"/>
                    <a:pt x="562" y="3088"/>
                  </a:cubicBezTo>
                  <a:lnTo>
                    <a:pt x="624" y="3680"/>
                  </a:lnTo>
                  <a:lnTo>
                    <a:pt x="1217" y="3742"/>
                  </a:lnTo>
                  <a:cubicBezTo>
                    <a:pt x="1373" y="3774"/>
                    <a:pt x="1528" y="3836"/>
                    <a:pt x="1684" y="3929"/>
                  </a:cubicBezTo>
                  <a:lnTo>
                    <a:pt x="2152" y="4304"/>
                  </a:lnTo>
                  <a:lnTo>
                    <a:pt x="2620" y="3929"/>
                  </a:lnTo>
                  <a:cubicBezTo>
                    <a:pt x="2744" y="3836"/>
                    <a:pt x="2900" y="3774"/>
                    <a:pt x="3056" y="3742"/>
                  </a:cubicBezTo>
                  <a:lnTo>
                    <a:pt x="3649" y="3680"/>
                  </a:lnTo>
                  <a:lnTo>
                    <a:pt x="3742" y="3088"/>
                  </a:lnTo>
                  <a:cubicBezTo>
                    <a:pt x="3742" y="2901"/>
                    <a:pt x="3804" y="2745"/>
                    <a:pt x="3929" y="2620"/>
                  </a:cubicBezTo>
                  <a:lnTo>
                    <a:pt x="4303" y="2152"/>
                  </a:lnTo>
                  <a:lnTo>
                    <a:pt x="3929" y="1685"/>
                  </a:lnTo>
                  <a:cubicBezTo>
                    <a:pt x="3804" y="1560"/>
                    <a:pt x="3742" y="1404"/>
                    <a:pt x="3742" y="1217"/>
                  </a:cubicBezTo>
                  <a:lnTo>
                    <a:pt x="3649" y="625"/>
                  </a:lnTo>
                  <a:lnTo>
                    <a:pt x="3056" y="562"/>
                  </a:lnTo>
                  <a:cubicBezTo>
                    <a:pt x="2900" y="531"/>
                    <a:pt x="2744" y="469"/>
                    <a:pt x="2620" y="375"/>
                  </a:cubicBezTo>
                  <a:lnTo>
                    <a:pt x="2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1940450" y="161230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1966175" y="16520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62" y="0"/>
                  </a:moveTo>
                  <a:lnTo>
                    <a:pt x="1" y="530"/>
                  </a:lnTo>
                  <a:lnTo>
                    <a:pt x="562" y="1091"/>
                  </a:lnTo>
                  <a:lnTo>
                    <a:pt x="1092" y="530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>
            <a:spLocks noGrp="1"/>
          </p:cNvSpPr>
          <p:nvPr>
            <p:ph type="subTitle" idx="1"/>
          </p:nvPr>
        </p:nvSpPr>
        <p:spPr>
          <a:xfrm>
            <a:off x="720000" y="2610825"/>
            <a:ext cx="51753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DECEMBER, 2021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JANUARY, 2022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FEBRUARY, 2022</a:t>
            </a:r>
            <a:endParaRPr/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From BC COVID-19 Modelling Group </a:t>
            </a:r>
            <a:endParaRPr sz="1200"/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720000" y="1593350"/>
            <a:ext cx="46611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OMICRON WAVE IN BC</a:t>
            </a:r>
            <a:endParaRPr/>
          </a:p>
        </p:txBody>
      </p:sp>
      <p:cxnSp>
        <p:nvCxnSpPr>
          <p:cNvPr id="234" name="Google Shape;234;p37"/>
          <p:cNvCxnSpPr/>
          <p:nvPr/>
        </p:nvCxnSpPr>
        <p:spPr>
          <a:xfrm>
            <a:off x="800550" y="1366800"/>
            <a:ext cx="4783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p37"/>
          <p:cNvSpPr/>
          <p:nvPr/>
        </p:nvSpPr>
        <p:spPr>
          <a:xfrm>
            <a:off x="800550" y="347975"/>
            <a:ext cx="628200" cy="62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37"/>
          <p:cNvCxnSpPr/>
          <p:nvPr/>
        </p:nvCxnSpPr>
        <p:spPr>
          <a:xfrm>
            <a:off x="800550" y="2394438"/>
            <a:ext cx="310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7"/>
          <p:cNvSpPr/>
          <p:nvPr/>
        </p:nvSpPr>
        <p:spPr>
          <a:xfrm rot="-5400000">
            <a:off x="5621374" y="2399025"/>
            <a:ext cx="3980100" cy="174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7"/>
          <p:cNvSpPr/>
          <p:nvPr/>
        </p:nvSpPr>
        <p:spPr>
          <a:xfrm rot="5400000">
            <a:off x="8295572" y="711475"/>
            <a:ext cx="703800" cy="114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512" y="3110444"/>
            <a:ext cx="861900" cy="854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201" y="3799925"/>
            <a:ext cx="987481" cy="101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200" y="720900"/>
            <a:ext cx="1588525" cy="169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775" y="2460175"/>
            <a:ext cx="518225" cy="51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37"/>
          <p:cNvGrpSpPr/>
          <p:nvPr/>
        </p:nvGrpSpPr>
        <p:grpSpPr>
          <a:xfrm>
            <a:off x="917192" y="485423"/>
            <a:ext cx="394913" cy="353304"/>
            <a:chOff x="1701275" y="1550725"/>
            <a:chExt cx="370150" cy="331150"/>
          </a:xfrm>
        </p:grpSpPr>
        <p:sp>
          <p:nvSpPr>
            <p:cNvPr id="244" name="Google Shape;244;p37"/>
            <p:cNvSpPr/>
            <p:nvPr/>
          </p:nvSpPr>
          <p:spPr>
            <a:xfrm>
              <a:off x="1701275" y="1550725"/>
              <a:ext cx="370150" cy="331150"/>
            </a:xfrm>
            <a:custGeom>
              <a:avLst/>
              <a:gdLst/>
              <a:ahLst/>
              <a:cxnLst/>
              <a:rect l="l" t="t" r="r" b="b"/>
              <a:pathLst>
                <a:path w="14806" h="13246" extrusionOk="0">
                  <a:moveTo>
                    <a:pt x="8800" y="804"/>
                  </a:moveTo>
                  <a:cubicBezTo>
                    <a:pt x="11007" y="804"/>
                    <a:pt x="13122" y="2507"/>
                    <a:pt x="13122" y="5082"/>
                  </a:cubicBezTo>
                  <a:cubicBezTo>
                    <a:pt x="13122" y="7452"/>
                    <a:pt x="11189" y="9385"/>
                    <a:pt x="8819" y="9385"/>
                  </a:cubicBezTo>
                  <a:cubicBezTo>
                    <a:pt x="5016" y="9385"/>
                    <a:pt x="3083" y="4770"/>
                    <a:pt x="5795" y="2058"/>
                  </a:cubicBezTo>
                  <a:cubicBezTo>
                    <a:pt x="6671" y="1192"/>
                    <a:pt x="7746" y="804"/>
                    <a:pt x="8800" y="804"/>
                  </a:cubicBezTo>
                  <a:close/>
                  <a:moveTo>
                    <a:pt x="3425" y="9291"/>
                  </a:moveTo>
                  <a:lnTo>
                    <a:pt x="4579" y="10476"/>
                  </a:lnTo>
                  <a:lnTo>
                    <a:pt x="3956" y="11099"/>
                  </a:lnTo>
                  <a:lnTo>
                    <a:pt x="2802" y="9915"/>
                  </a:lnTo>
                  <a:lnTo>
                    <a:pt x="3425" y="9291"/>
                  </a:lnTo>
                  <a:close/>
                  <a:moveTo>
                    <a:pt x="2241" y="10476"/>
                  </a:moveTo>
                  <a:lnTo>
                    <a:pt x="3425" y="11630"/>
                  </a:lnTo>
                  <a:lnTo>
                    <a:pt x="2895" y="12191"/>
                  </a:lnTo>
                  <a:cubicBezTo>
                    <a:pt x="2724" y="12347"/>
                    <a:pt x="2506" y="12425"/>
                    <a:pt x="2291" y="12425"/>
                  </a:cubicBezTo>
                  <a:cubicBezTo>
                    <a:pt x="2077" y="12425"/>
                    <a:pt x="1867" y="12347"/>
                    <a:pt x="1711" y="12191"/>
                  </a:cubicBezTo>
                  <a:cubicBezTo>
                    <a:pt x="1399" y="11848"/>
                    <a:pt x="1399" y="11318"/>
                    <a:pt x="1711" y="11006"/>
                  </a:cubicBezTo>
                  <a:lnTo>
                    <a:pt x="2241" y="10476"/>
                  </a:lnTo>
                  <a:close/>
                  <a:moveTo>
                    <a:pt x="8819" y="0"/>
                  </a:moveTo>
                  <a:cubicBezTo>
                    <a:pt x="4486" y="0"/>
                    <a:pt x="2147" y="5082"/>
                    <a:pt x="4984" y="8387"/>
                  </a:cubicBezTo>
                  <a:lnTo>
                    <a:pt x="4298" y="9073"/>
                  </a:lnTo>
                  <a:lnTo>
                    <a:pt x="3425" y="8200"/>
                  </a:lnTo>
                  <a:lnTo>
                    <a:pt x="1149" y="10476"/>
                  </a:lnTo>
                  <a:cubicBezTo>
                    <a:pt x="0" y="11649"/>
                    <a:pt x="1057" y="13245"/>
                    <a:pt x="2287" y="13245"/>
                  </a:cubicBezTo>
                  <a:cubicBezTo>
                    <a:pt x="2659" y="13245"/>
                    <a:pt x="3047" y="13099"/>
                    <a:pt x="3394" y="12752"/>
                  </a:cubicBezTo>
                  <a:lnTo>
                    <a:pt x="5670" y="10445"/>
                  </a:lnTo>
                  <a:lnTo>
                    <a:pt x="4829" y="9603"/>
                  </a:lnTo>
                  <a:lnTo>
                    <a:pt x="5514" y="8917"/>
                  </a:lnTo>
                  <a:cubicBezTo>
                    <a:pt x="6492" y="9759"/>
                    <a:pt x="7666" y="10152"/>
                    <a:pt x="8820" y="10152"/>
                  </a:cubicBezTo>
                  <a:cubicBezTo>
                    <a:pt x="10831" y="10152"/>
                    <a:pt x="12786" y="8959"/>
                    <a:pt x="13558" y="6859"/>
                  </a:cubicBezTo>
                  <a:cubicBezTo>
                    <a:pt x="14806" y="3523"/>
                    <a:pt x="12342" y="31"/>
                    <a:pt x="8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1844575" y="1646575"/>
              <a:ext cx="107600" cy="107600"/>
            </a:xfrm>
            <a:custGeom>
              <a:avLst/>
              <a:gdLst/>
              <a:ahLst/>
              <a:cxnLst/>
              <a:rect l="l" t="t" r="r" b="b"/>
              <a:pathLst>
                <a:path w="4304" h="4304" extrusionOk="0">
                  <a:moveTo>
                    <a:pt x="2121" y="999"/>
                  </a:moveTo>
                  <a:cubicBezTo>
                    <a:pt x="2370" y="1155"/>
                    <a:pt x="2651" y="1279"/>
                    <a:pt x="2963" y="1310"/>
                  </a:cubicBezTo>
                  <a:cubicBezTo>
                    <a:pt x="2994" y="1622"/>
                    <a:pt x="3119" y="1903"/>
                    <a:pt x="3306" y="2152"/>
                  </a:cubicBezTo>
                  <a:cubicBezTo>
                    <a:pt x="3119" y="2402"/>
                    <a:pt x="2994" y="2682"/>
                    <a:pt x="2963" y="2963"/>
                  </a:cubicBezTo>
                  <a:cubicBezTo>
                    <a:pt x="2651" y="3025"/>
                    <a:pt x="2370" y="3119"/>
                    <a:pt x="2121" y="3306"/>
                  </a:cubicBezTo>
                  <a:cubicBezTo>
                    <a:pt x="1903" y="3119"/>
                    <a:pt x="1591" y="3025"/>
                    <a:pt x="1310" y="2963"/>
                  </a:cubicBezTo>
                  <a:cubicBezTo>
                    <a:pt x="1279" y="2682"/>
                    <a:pt x="1154" y="2402"/>
                    <a:pt x="967" y="2152"/>
                  </a:cubicBezTo>
                  <a:cubicBezTo>
                    <a:pt x="1154" y="1903"/>
                    <a:pt x="1279" y="1622"/>
                    <a:pt x="1310" y="1310"/>
                  </a:cubicBezTo>
                  <a:cubicBezTo>
                    <a:pt x="1591" y="1279"/>
                    <a:pt x="1903" y="1155"/>
                    <a:pt x="2121" y="999"/>
                  </a:cubicBezTo>
                  <a:close/>
                  <a:moveTo>
                    <a:pt x="2152" y="1"/>
                  </a:moveTo>
                  <a:lnTo>
                    <a:pt x="1684" y="375"/>
                  </a:lnTo>
                  <a:cubicBezTo>
                    <a:pt x="1528" y="469"/>
                    <a:pt x="1373" y="531"/>
                    <a:pt x="1217" y="562"/>
                  </a:cubicBezTo>
                  <a:lnTo>
                    <a:pt x="624" y="625"/>
                  </a:lnTo>
                  <a:lnTo>
                    <a:pt x="562" y="1217"/>
                  </a:lnTo>
                  <a:cubicBezTo>
                    <a:pt x="531" y="1404"/>
                    <a:pt x="468" y="1560"/>
                    <a:pt x="375" y="1685"/>
                  </a:cubicBezTo>
                  <a:lnTo>
                    <a:pt x="1" y="2152"/>
                  </a:lnTo>
                  <a:lnTo>
                    <a:pt x="375" y="2620"/>
                  </a:lnTo>
                  <a:cubicBezTo>
                    <a:pt x="468" y="2745"/>
                    <a:pt x="531" y="2901"/>
                    <a:pt x="562" y="3088"/>
                  </a:cubicBezTo>
                  <a:lnTo>
                    <a:pt x="624" y="3680"/>
                  </a:lnTo>
                  <a:lnTo>
                    <a:pt x="1217" y="3742"/>
                  </a:lnTo>
                  <a:cubicBezTo>
                    <a:pt x="1373" y="3774"/>
                    <a:pt x="1528" y="3836"/>
                    <a:pt x="1684" y="3929"/>
                  </a:cubicBezTo>
                  <a:lnTo>
                    <a:pt x="2152" y="4304"/>
                  </a:lnTo>
                  <a:lnTo>
                    <a:pt x="2620" y="3929"/>
                  </a:lnTo>
                  <a:cubicBezTo>
                    <a:pt x="2744" y="3836"/>
                    <a:pt x="2900" y="3774"/>
                    <a:pt x="3056" y="3742"/>
                  </a:cubicBezTo>
                  <a:lnTo>
                    <a:pt x="3649" y="3680"/>
                  </a:lnTo>
                  <a:lnTo>
                    <a:pt x="3742" y="3088"/>
                  </a:lnTo>
                  <a:cubicBezTo>
                    <a:pt x="3742" y="2901"/>
                    <a:pt x="3804" y="2745"/>
                    <a:pt x="3929" y="2620"/>
                  </a:cubicBezTo>
                  <a:lnTo>
                    <a:pt x="4303" y="2152"/>
                  </a:lnTo>
                  <a:lnTo>
                    <a:pt x="3929" y="1685"/>
                  </a:lnTo>
                  <a:cubicBezTo>
                    <a:pt x="3804" y="1560"/>
                    <a:pt x="3742" y="1404"/>
                    <a:pt x="3742" y="1217"/>
                  </a:cubicBezTo>
                  <a:lnTo>
                    <a:pt x="3649" y="625"/>
                  </a:lnTo>
                  <a:lnTo>
                    <a:pt x="3056" y="562"/>
                  </a:lnTo>
                  <a:cubicBezTo>
                    <a:pt x="2900" y="531"/>
                    <a:pt x="2744" y="469"/>
                    <a:pt x="2620" y="375"/>
                  </a:cubicBezTo>
                  <a:lnTo>
                    <a:pt x="2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>
              <a:off x="1940450" y="161230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>
              <a:off x="1966175" y="1652050"/>
              <a:ext cx="27300" cy="27300"/>
            </a:xfrm>
            <a:custGeom>
              <a:avLst/>
              <a:gdLst/>
              <a:ahLst/>
              <a:cxnLst/>
              <a:rect l="l" t="t" r="r" b="b"/>
              <a:pathLst>
                <a:path w="1092" h="1092" extrusionOk="0">
                  <a:moveTo>
                    <a:pt x="562" y="0"/>
                  </a:moveTo>
                  <a:lnTo>
                    <a:pt x="1" y="530"/>
                  </a:lnTo>
                  <a:lnTo>
                    <a:pt x="562" y="1091"/>
                  </a:lnTo>
                  <a:lnTo>
                    <a:pt x="1092" y="530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635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75" y="0"/>
            <a:ext cx="1119176" cy="1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050" y="3810086"/>
            <a:ext cx="705850" cy="728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588" y="1988101"/>
            <a:ext cx="1172200" cy="116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355600" y="159600"/>
            <a:ext cx="72252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DECEMBER, 2021</a:t>
            </a:r>
            <a:endParaRPr/>
          </a:p>
        </p:txBody>
      </p:sp>
      <p:sp>
        <p:nvSpPr>
          <p:cNvPr id="256" name="Google Shape;256;p38"/>
          <p:cNvSpPr txBox="1"/>
          <p:nvPr/>
        </p:nvSpPr>
        <p:spPr>
          <a:xfrm>
            <a:off x="328750" y="887675"/>
            <a:ext cx="727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highlight>
                  <a:schemeClr val="lt1"/>
                </a:highlight>
                <a:latin typeface="Metrophobic"/>
                <a:ea typeface="Metrophobic"/>
                <a:cs typeface="Metrophobic"/>
                <a:sym typeface="Metrophobic"/>
              </a:rPr>
              <a:t>Variant of Concern; First few cases in Canada       </a:t>
            </a:r>
            <a:endParaRPr sz="1900">
              <a:highlight>
                <a:schemeClr val="lt1"/>
              </a:highlight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57" name="Google Shape;257;p38"/>
          <p:cNvSpPr txBox="1"/>
          <p:nvPr/>
        </p:nvSpPr>
        <p:spPr>
          <a:xfrm>
            <a:off x="474925" y="1582100"/>
            <a:ext cx="5161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etrophobic"/>
                <a:ea typeface="Metrophobic"/>
                <a:cs typeface="Metrophobic"/>
                <a:sym typeface="Metrophobic"/>
              </a:rPr>
              <a:t>BC Covid-19 Modelling Group trying to answer:</a:t>
            </a:r>
            <a:endParaRPr dirty="0">
              <a:latin typeface="Metrophobic"/>
              <a:ea typeface="Metrophobic"/>
              <a:cs typeface="Metrophobic"/>
              <a:sym typeface="Metrophob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etrophobic"/>
              <a:ea typeface="Metrophobic"/>
              <a:cs typeface="Metrophobic"/>
              <a:sym typeface="Metrophobic"/>
            </a:endParaRPr>
          </a:p>
          <a:p>
            <a:pPr marL="13716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Metrophobic"/>
              <a:buChar char="●"/>
            </a:pPr>
            <a:r>
              <a:rPr lang="en" sz="2800" dirty="0">
                <a:latin typeface="Metrophobic"/>
                <a:ea typeface="Metrophobic"/>
                <a:cs typeface="Metrophobic"/>
                <a:sym typeface="Metrophobic"/>
              </a:rPr>
              <a:t>Rate of Spread</a:t>
            </a:r>
            <a:endParaRPr sz="2800" dirty="0">
              <a:latin typeface="Metrophobic"/>
              <a:ea typeface="Metrophobic"/>
              <a:cs typeface="Metrophobic"/>
              <a:sym typeface="Metrophobic"/>
            </a:endParaRPr>
          </a:p>
          <a:p>
            <a:pPr marL="13716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Metrophobic"/>
              <a:buChar char="●"/>
            </a:pPr>
            <a:r>
              <a:rPr lang="en" sz="2800" dirty="0">
                <a:latin typeface="Metrophobic"/>
                <a:ea typeface="Metrophobic"/>
                <a:cs typeface="Metrophobic"/>
                <a:sym typeface="Metrophobic"/>
              </a:rPr>
              <a:t>Degree of Severity</a:t>
            </a:r>
            <a:endParaRPr sz="2800" dirty="0"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58" name="Google Shape;258;p38"/>
          <p:cNvSpPr txBox="1"/>
          <p:nvPr/>
        </p:nvSpPr>
        <p:spPr>
          <a:xfrm>
            <a:off x="609400" y="3241175"/>
            <a:ext cx="6057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Difficult to answer, with little information regarding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Metrophobic"/>
              <a:buChar char="●"/>
            </a:pPr>
            <a:r>
              <a:rPr lang="en" sz="2100">
                <a:latin typeface="Metrophobic"/>
                <a:ea typeface="Metrophobic"/>
                <a:cs typeface="Metrophobic"/>
                <a:sym typeface="Metrophobic"/>
              </a:rPr>
              <a:t>Transmission among vaccinated people</a:t>
            </a:r>
            <a:endParaRPr sz="2100">
              <a:latin typeface="Metrophobic"/>
              <a:ea typeface="Metrophobic"/>
              <a:cs typeface="Metrophobic"/>
              <a:sym typeface="Metrophobic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Font typeface="Metrophobic"/>
              <a:buChar char="●"/>
            </a:pPr>
            <a:r>
              <a:rPr lang="en" sz="2100">
                <a:latin typeface="Metrophobic"/>
                <a:ea typeface="Metrophobic"/>
                <a:cs typeface="Metrophobic"/>
                <a:sym typeface="Metrophobic"/>
              </a:rPr>
              <a:t>Risk of deaths and critical illnesses </a:t>
            </a:r>
            <a:endParaRPr sz="2100"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6">
            <a:alphaModFix/>
          </a:blip>
          <a:srcRect b="22063"/>
          <a:stretch/>
        </p:blipFill>
        <p:spPr>
          <a:xfrm>
            <a:off x="116600" y="4469450"/>
            <a:ext cx="8475049" cy="3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75" y="0"/>
            <a:ext cx="1119176" cy="1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050" y="3810086"/>
            <a:ext cx="705850" cy="72867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9"/>
          <p:cNvSpPr txBox="1">
            <a:spLocks noGrp="1"/>
          </p:cNvSpPr>
          <p:nvPr>
            <p:ph type="title"/>
          </p:nvPr>
        </p:nvSpPr>
        <p:spPr>
          <a:xfrm>
            <a:off x="355600" y="159600"/>
            <a:ext cx="72252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 DECEMBER, 2021</a:t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375" y="1110000"/>
            <a:ext cx="488632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9"/>
          <p:cNvSpPr txBox="1"/>
          <p:nvPr/>
        </p:nvSpPr>
        <p:spPr>
          <a:xfrm>
            <a:off x="4955325" y="1617450"/>
            <a:ext cx="4274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etrophobic"/>
                <a:ea typeface="Metrophobic"/>
                <a:cs typeface="Metrophobic"/>
                <a:sym typeface="Metrophobic"/>
              </a:rPr>
              <a:t>“Omicron is now established and spreading within BC”</a:t>
            </a:r>
            <a:endParaRPr sz="1600" b="1">
              <a:latin typeface="Metrophobic"/>
              <a:ea typeface="Metrophobic"/>
              <a:cs typeface="Metrophobic"/>
              <a:sym typeface="Metrophob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etrophobic"/>
              <a:ea typeface="Metrophobic"/>
              <a:cs typeface="Metrophobic"/>
              <a:sym typeface="Metrophob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etrophobic"/>
                <a:ea typeface="Metrophobic"/>
                <a:cs typeface="Metrophobic"/>
                <a:sym typeface="Metrophobic"/>
              </a:rPr>
              <a:t>Doubling Time of Infections: 3 days</a:t>
            </a:r>
            <a:endParaRPr sz="1600" b="1">
              <a:latin typeface="Metrophobic"/>
              <a:ea typeface="Metrophobic"/>
              <a:cs typeface="Metrophobic"/>
              <a:sym typeface="Metrophob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etrophobic"/>
              <a:ea typeface="Metrophobic"/>
              <a:cs typeface="Metrophobic"/>
              <a:sym typeface="Metrophob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etrophobic"/>
                <a:ea typeface="Metrophobic"/>
                <a:cs typeface="Metrophobic"/>
                <a:sym typeface="Metrophobic"/>
              </a:rPr>
              <a:t>Demand on healthcare to be extreme in January </a:t>
            </a:r>
            <a:endParaRPr sz="1600" b="1"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75" y="0"/>
            <a:ext cx="1119176" cy="1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050" y="3810086"/>
            <a:ext cx="705850" cy="72867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0"/>
          <p:cNvSpPr txBox="1">
            <a:spLocks noGrp="1"/>
          </p:cNvSpPr>
          <p:nvPr>
            <p:ph type="title"/>
          </p:nvPr>
        </p:nvSpPr>
        <p:spPr>
          <a:xfrm>
            <a:off x="346650" y="262650"/>
            <a:ext cx="72252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LATE DECEMBER, 2021: </a:t>
            </a:r>
            <a:r>
              <a:rPr lang="en" sz="2500"/>
              <a:t>PROJECTED NUMBERS</a:t>
            </a:r>
            <a:endParaRPr sz="2500"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10000"/>
            <a:ext cx="7292106" cy="2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 txBox="1"/>
          <p:nvPr/>
        </p:nvSpPr>
        <p:spPr>
          <a:xfrm>
            <a:off x="224025" y="4704425"/>
            <a:ext cx="516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etrophobic"/>
                <a:ea typeface="Metrophobic"/>
                <a:cs typeface="Metrophobic"/>
                <a:sym typeface="Metrophobic"/>
              </a:rPr>
              <a:t>Img. source: Dr. Sally Otto’s CoVaRR-Net Pillar 6</a:t>
            </a:r>
            <a:endParaRPr sz="1200"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1093250" y="4138575"/>
            <a:ext cx="516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trophobic"/>
                <a:ea typeface="Metrophobic"/>
                <a:cs typeface="Metrophobic"/>
                <a:sym typeface="Metrophobic"/>
              </a:rPr>
              <a:t>Fig: Projected Omicron Cases in BC </a:t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75" y="0"/>
            <a:ext cx="1119176" cy="1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050" y="3810086"/>
            <a:ext cx="705850" cy="72867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346650" y="262650"/>
            <a:ext cx="72252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MID-JANUARY, 2022</a:t>
            </a:r>
            <a:endParaRPr sz="2500"/>
          </a:p>
        </p:txBody>
      </p:sp>
      <p:sp>
        <p:nvSpPr>
          <p:cNvPr id="3" name="TextBox 2"/>
          <p:cNvSpPr txBox="1"/>
          <p:nvPr/>
        </p:nvSpPr>
        <p:spPr>
          <a:xfrm>
            <a:off x="398761" y="931801"/>
            <a:ext cx="757611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Metrophobic" panose="020B0604020202020204" charset="0"/>
              </a:rPr>
              <a:t>Testing Capacities breached in BC, general case data no more useful, rely on hospital data</a:t>
            </a:r>
          </a:p>
          <a:p>
            <a:endParaRPr lang="en-IN" dirty="0">
              <a:latin typeface="Metrophobic" panose="020B0604020202020204" charset="0"/>
            </a:endParaRPr>
          </a:p>
          <a:p>
            <a:r>
              <a:rPr lang="en-IN" dirty="0" smtClean="0">
                <a:latin typeface="Metrophobic" panose="020B0604020202020204" charset="0"/>
              </a:rPr>
              <a:t>Evidence that omicron transmission rate has declined, (slow growth in hospital admissions)</a:t>
            </a:r>
          </a:p>
          <a:p>
            <a:endParaRPr lang="en-IN" dirty="0">
              <a:latin typeface="Metrophobic" panose="020B0604020202020204" charset="0"/>
            </a:endParaRPr>
          </a:p>
          <a:p>
            <a:r>
              <a:rPr lang="en-IN" dirty="0" smtClean="0">
                <a:latin typeface="Metrophobic" panose="020B0604020202020204" charset="0"/>
              </a:rPr>
              <a:t>At this point, omicron growth rate slashed to half to match actual hospital intake values.</a:t>
            </a:r>
          </a:p>
          <a:p>
            <a:endParaRPr lang="en-IN" dirty="0">
              <a:latin typeface="Metrophobic" panose="020B0604020202020204" charset="0"/>
            </a:endParaRPr>
          </a:p>
          <a:p>
            <a:r>
              <a:rPr lang="en-IN" dirty="0" smtClean="0">
                <a:latin typeface="Metrophobic" panose="020B0604020202020204" charset="0"/>
              </a:rPr>
              <a:t>Predicted that infections would peak in late January/ early February</a:t>
            </a:r>
            <a:endParaRPr lang="en-IN" dirty="0">
              <a:latin typeface="Metrophobic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646" y="2616690"/>
            <a:ext cx="3010489" cy="21959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3149" y="4812632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Growth rate: 20%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0" y="2616690"/>
            <a:ext cx="3043742" cy="21959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70052" y="4812632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Growth rate: 10%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575" y="0"/>
            <a:ext cx="1119176" cy="11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4822" y="4041540"/>
            <a:ext cx="705850" cy="72867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346650" y="262650"/>
            <a:ext cx="72252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FEBRUARY, </a:t>
            </a:r>
            <a:r>
              <a:rPr lang="en" sz="3200" dirty="0"/>
              <a:t>2022</a:t>
            </a:r>
            <a:endParaRPr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46650" y="1034373"/>
            <a:ext cx="72507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latin typeface="Metrophobic" panose="020B0604020202020204" charset="0"/>
              </a:rPr>
              <a:t>Decline in cases in individuals &gt; 70 and hospital admissions due to covid indicated that</a:t>
            </a:r>
          </a:p>
          <a:p>
            <a:r>
              <a:rPr lang="en-IN" dirty="0">
                <a:latin typeface="Metrophobic" panose="020B0604020202020204" charset="0"/>
              </a:rPr>
              <a:t>m</a:t>
            </a:r>
            <a:r>
              <a:rPr lang="en-IN" dirty="0" smtClean="0">
                <a:latin typeface="Metrophobic" panose="020B0604020202020204" charset="0"/>
              </a:rPr>
              <a:t>any parts in BC got beyond the Omicron peak </a:t>
            </a:r>
          </a:p>
          <a:p>
            <a:endParaRPr lang="en-IN" dirty="0">
              <a:latin typeface="Metrophobic" panose="020B0604020202020204" charset="0"/>
            </a:endParaRPr>
          </a:p>
          <a:p>
            <a:r>
              <a:rPr lang="en-IN" dirty="0" smtClean="0">
                <a:latin typeface="Metrophobic" panose="020B0604020202020204" charset="0"/>
              </a:rPr>
              <a:t>BC’s booster program likely to be a major contributing factor in </a:t>
            </a:r>
            <a:r>
              <a:rPr lang="en-IN" i="1" dirty="0" smtClean="0">
                <a:latin typeface="Metrophobic" panose="020B0604020202020204" charset="0"/>
              </a:rPr>
              <a:t>bending the curve</a:t>
            </a:r>
          </a:p>
          <a:p>
            <a:endParaRPr lang="en-IN" dirty="0">
              <a:latin typeface="Metrophobic" panose="020B0604020202020204" charset="0"/>
            </a:endParaRPr>
          </a:p>
          <a:p>
            <a:endParaRPr lang="en-IN" dirty="0">
              <a:latin typeface="Metrophobic" panose="020B0604020202020204" charset="0"/>
            </a:endParaRPr>
          </a:p>
        </p:txBody>
      </p:sp>
      <p:pic>
        <p:nvPicPr>
          <p:cNvPr id="11" name="Google Shape;29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9650" y="2606391"/>
            <a:ext cx="1172200" cy="116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3983"/>
          <a:stretch/>
        </p:blipFill>
        <p:spPr>
          <a:xfrm>
            <a:off x="584389" y="2037169"/>
            <a:ext cx="4943261" cy="298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rwalk Virus Clinical Case by Slidesgo">
  <a:themeElements>
    <a:clrScheme name="Simple Light">
      <a:dk1>
        <a:srgbClr val="191919"/>
      </a:dk1>
      <a:lt1>
        <a:srgbClr val="FFFFFF"/>
      </a:lt1>
      <a:dk2>
        <a:srgbClr val="E9C6BC"/>
      </a:dk2>
      <a:lt2>
        <a:srgbClr val="FFFDF0"/>
      </a:lt2>
      <a:accent1>
        <a:srgbClr val="A9AEB2"/>
      </a:accent1>
      <a:accent2>
        <a:srgbClr val="BFC3C6"/>
      </a:accent2>
      <a:accent3>
        <a:srgbClr val="D6DADD"/>
      </a:accent3>
      <a:accent4>
        <a:srgbClr val="FAFAF8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533</Words>
  <Application>Microsoft Office PowerPoint</Application>
  <PresentationFormat>On-screen Show (16:9)</PresentationFormat>
  <Paragraphs>91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Metrophobic</vt:lpstr>
      <vt:lpstr>Barlow Semi Condensed</vt:lpstr>
      <vt:lpstr>Cambria Math</vt:lpstr>
      <vt:lpstr>Bebas Neue</vt:lpstr>
      <vt:lpstr>Norwalk Virus Clinical Case by Slidesgo</vt:lpstr>
      <vt:lpstr>Making Sense of Mismatch between Predicted and Actual OMICRON Infections in BC </vt:lpstr>
      <vt:lpstr>01</vt:lpstr>
      <vt:lpstr>QUESTION TACKLED </vt:lpstr>
      <vt:lpstr>OMICRON WAVE IN BC</vt:lpstr>
      <vt:lpstr>EARLY DECEMBER, 2021</vt:lpstr>
      <vt:lpstr>LATE DECEMBER, 2021</vt:lpstr>
      <vt:lpstr>LATE DECEMBER, 2021: PROJECTED NUMBERS</vt:lpstr>
      <vt:lpstr>MID-JANUARY, 2022</vt:lpstr>
      <vt:lpstr>FEBRUARY, 2022</vt:lpstr>
      <vt:lpstr> DAILY REPORTED CASE DATA</vt:lpstr>
      <vt:lpstr> VANCOUVER WASTE WATER DATA</vt:lpstr>
      <vt:lpstr>MODELLING SIRS MODEL</vt:lpstr>
      <vt:lpstr>CALIBRATION FOR INFECTIONS NOT  TESTED</vt:lpstr>
      <vt:lpstr>MODEL FITTING</vt:lpstr>
      <vt:lpstr>MODEL FITTING</vt:lpstr>
      <vt:lpstr>01</vt:lpstr>
      <vt:lpstr>PowerPoint Presentation</vt:lpstr>
      <vt:lpstr>PowerPoint Presentation</vt:lpstr>
      <vt:lpstr>02</vt:lpstr>
      <vt:lpstr>PowerPoint Presentation</vt:lpstr>
      <vt:lpstr>IMPORTATIONS OF CASES</vt:lpstr>
      <vt:lpstr>KEY TAKEAWAYS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Sense of Mismatch between Predicted and Actual OMICRON Infections in BC</dc:title>
  <dc:creator>user</dc:creator>
  <cp:lastModifiedBy>user</cp:lastModifiedBy>
  <cp:revision>20</cp:revision>
  <dcterms:modified xsi:type="dcterms:W3CDTF">2023-01-05T03:58:01Z</dcterms:modified>
</cp:coreProperties>
</file>